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71" r:id="rId4"/>
    <p:sldId id="265" r:id="rId5"/>
    <p:sldId id="267" r:id="rId6"/>
    <p:sldId id="258" r:id="rId7"/>
    <p:sldId id="259" r:id="rId8"/>
    <p:sldId id="260" r:id="rId9"/>
    <p:sldId id="261" r:id="rId10"/>
    <p:sldId id="262" r:id="rId11"/>
    <p:sldId id="264" r:id="rId12"/>
    <p:sldId id="268" r:id="rId13"/>
    <p:sldId id="263" r:id="rId14"/>
    <p:sldId id="272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714" autoAdjust="0"/>
  </p:normalViewPr>
  <p:slideViewPr>
    <p:cSldViewPr>
      <p:cViewPr varScale="1">
        <p:scale>
          <a:sx n="71" d="100"/>
          <a:sy n="71" d="100"/>
        </p:scale>
        <p:origin x="-4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F89B260-7EC1-4DE1-9BA5-3C6E764C8B3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467B7D4-6E9D-43B2-93E5-91F7864E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B260-7EC1-4DE1-9BA5-3C6E764C8B3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67B7D4-6E9D-43B2-93E5-91F7864E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F89B260-7EC1-4DE1-9BA5-3C6E764C8B3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67B7D4-6E9D-43B2-93E5-91F7864E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B260-7EC1-4DE1-9BA5-3C6E764C8B3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67B7D4-6E9D-43B2-93E5-91F7864E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F89B260-7EC1-4DE1-9BA5-3C6E764C8B3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467B7D4-6E9D-43B2-93E5-91F7864E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B260-7EC1-4DE1-9BA5-3C6E764C8B3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67B7D4-6E9D-43B2-93E5-91F7864E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B260-7EC1-4DE1-9BA5-3C6E764C8B3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67B7D4-6E9D-43B2-93E5-91F7864E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B260-7EC1-4DE1-9BA5-3C6E764C8B3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67B7D4-6E9D-43B2-93E5-91F7864E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F89B260-7EC1-4DE1-9BA5-3C6E764C8B3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67B7D4-6E9D-43B2-93E5-91F7864E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B260-7EC1-4DE1-9BA5-3C6E764C8B3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67B7D4-6E9D-43B2-93E5-91F7864E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89B260-7EC1-4DE1-9BA5-3C6E764C8B3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467B7D4-6E9D-43B2-93E5-91F7864EC5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F89B260-7EC1-4DE1-9BA5-3C6E764C8B34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467B7D4-6E9D-43B2-93E5-91F7864EC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exx.com/" TargetMode="External"/><Relationship Id="rId2" Type="http://schemas.openxmlformats.org/officeDocument/2006/relationships/hyperlink" Target="http://www.vet.uga.edu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animalhealthfoundation.net/" TargetMode="External"/><Relationship Id="rId5" Type="http://schemas.openxmlformats.org/officeDocument/2006/relationships/hyperlink" Target="http://www.winnfelinehealth.org/" TargetMode="External"/><Relationship Id="rId4" Type="http://schemas.openxmlformats.org/officeDocument/2006/relationships/hyperlink" Target="http://www.vet.cotnell.ed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848600" cy="33528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FELINE LEUKEMIA VIRUS (</a:t>
            </a:r>
            <a:r>
              <a:rPr lang="en-US" dirty="0" err="1" smtClean="0">
                <a:latin typeface="Arial Black" pitchFamily="34" charset="0"/>
              </a:rPr>
              <a:t>FeLV</a:t>
            </a:r>
            <a:r>
              <a:rPr lang="en-US" dirty="0" smtClean="0">
                <a:latin typeface="Arial Black" pitchFamily="34" charset="0"/>
              </a:rPr>
              <a:t>)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304800"/>
            <a:ext cx="4876800" cy="1077218"/>
          </a:xfrm>
          <a:prstGeom prst="rect">
            <a:avLst/>
          </a:prstGeom>
          <a:ln w="57150">
            <a:solidFill>
              <a:schemeClr val="tx2">
                <a:lumMod val="50000"/>
              </a:schemeClr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 Black" pitchFamily="34" charset="0"/>
              </a:rPr>
              <a:t>Recommended Treatment</a:t>
            </a:r>
            <a:endParaRPr lang="en-US" sz="3200" dirty="0"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752600"/>
            <a:ext cx="57912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NO CURE!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Even though its not curable you should still do therapy and vaccinate for longer living and improving clinical signs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Treatment is focused on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manintaing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the cats health and help stop the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futher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secondary infections.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Most infected cats are persistently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viremic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by the time infection is diagnosed.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1.hubimg.com/u/2349264_f2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375138"/>
            <a:ext cx="5334000" cy="648286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 rot="19670043">
            <a:off x="217224" y="731625"/>
            <a:ext cx="3254337" cy="1754326"/>
          </a:xfrm>
          <a:prstGeom prst="rect">
            <a:avLst/>
          </a:prstGeom>
          <a:solidFill>
            <a:srgbClr val="92D050"/>
          </a:solidFill>
          <a:ln w="76200">
            <a:solidFill>
              <a:srgbClr val="00B050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Curlz MT" pitchFamily="82" charset="0"/>
              </a:rPr>
              <a:t> </a:t>
            </a:r>
            <a:r>
              <a:rPr lang="en-US" sz="54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urlz MT" pitchFamily="82" charset="0"/>
              </a:rPr>
              <a:t>is your cat protected?</a:t>
            </a:r>
            <a:endParaRPr lang="en-US" sz="54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urlz MT" pitchFamily="8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8153400" cy="918865"/>
          </a:xfrm>
          <a:prstGeom prst="rect">
            <a:avLst/>
          </a:prstGeom>
          <a:noFill/>
          <a:ln w="76200">
            <a:solidFill>
              <a:schemeClr val="bg2">
                <a:lumMod val="50000"/>
              </a:schemeClr>
            </a:solidFill>
            <a:prstDash val="lgDashDotDot"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noFill/>
                  <a:prstDash val="lgDashDotDot"/>
                </a:ln>
                <a:blipFill>
                  <a:blip r:embed="rId2"/>
                  <a:tile tx="0" ty="0" sx="100000" sy="100000" flip="none" algn="tl"/>
                </a:blip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PREVENTION</a:t>
            </a:r>
            <a:endParaRPr lang="en-US" sz="5400" b="1" cap="none" spc="0" dirty="0">
              <a:ln w="10541" cmpd="sng">
                <a:noFill/>
                <a:prstDash val="lgDashDotDot"/>
              </a:ln>
              <a:blipFill>
                <a:blip r:embed="rId2"/>
                <a:tile tx="0" ty="0" sx="100000" sy="100000" flip="none" algn="tl"/>
              </a:blip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219200"/>
            <a:ext cx="8229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The only sure way to protect cats is to prevent their exposure to </a:t>
            </a:r>
            <a:r>
              <a:rPr lang="en-US" dirty="0" err="1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FeLV</a:t>
            </a: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-infected cats.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 Keep cats indoors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Keep cats away from infected cats that might bite them.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If you do allow your cats outdoor access, provide supervision or place them in a secure enclosure to prevent wandering and fighting. </a:t>
            </a:r>
          </a:p>
          <a:p>
            <a:pPr marL="0" lvl="1">
              <a:buFont typeface="Arial" pitchFamily="34" charset="0"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don't allow infected cats to share food and water bowls or litter boxes with uninfected cats.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clean and disinfect or replace food and water dishes, bedding, </a:t>
            </a:r>
            <a:r>
              <a:rPr lang="en-US" dirty="0" err="1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litte</a:t>
            </a: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dirty="0" err="1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prans</a:t>
            </a: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 and toys</a:t>
            </a:r>
            <a:r>
              <a:rPr lang="en-US" dirty="0" smtClean="0">
                <a:solidFill>
                  <a:srgbClr val="353548"/>
                </a:solidFill>
                <a:latin typeface="Verdana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solidFill>
                <a:srgbClr val="353548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6172200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CLIENT EDUCATION</a:t>
            </a:r>
            <a:endParaRPr lang="en-US" sz="4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143000"/>
            <a:ext cx="8077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0" hangingPunct="0"/>
            <a:endParaRPr lang="en-US" dirty="0" smtClean="0">
              <a:solidFill>
                <a:srgbClr val="353548"/>
              </a:solidFill>
              <a:latin typeface="Aharoni" pitchFamily="2" charset="-79"/>
              <a:cs typeface="Aharoni" pitchFamily="2" charset="-79"/>
            </a:endParaRPr>
          </a:p>
          <a:p>
            <a:pPr lvl="1" eaLnBrk="0" hangingPunct="0">
              <a:buFont typeface="Arial" pitchFamily="34" charset="0"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If you do allow your cats outdoor access, provide supervision or place them in a secure enclosure to prevent wandering and fighting. </a:t>
            </a:r>
          </a:p>
          <a:p>
            <a:pPr eaLnBrk="0" hangingPunct="0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667000"/>
            <a:ext cx="7543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Remember you should schedule wellness visits with your veterinarian at least once every six months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Closely monitor the health and behavior of your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FeLV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-infected cat. Alert your veterinarian to any changes in your cat's health immediately. </a:t>
            </a:r>
          </a:p>
          <a:p>
            <a:pPr>
              <a:buFont typeface="Arial" pitchFamily="34" charset="0"/>
              <a:buChar char="•"/>
            </a:pP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057400"/>
            <a:ext cx="7315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If planning to get a new cat, properly vaccinated before entering the household. 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20127876">
            <a:off x="-3025" y="740968"/>
            <a:ext cx="3910046" cy="1569660"/>
          </a:xfrm>
          <a:prstGeom prst="rect">
            <a:avLst/>
          </a:prstGeom>
          <a:ln w="76200">
            <a:prstDash val="lgDashDotDot"/>
          </a:ln>
          <a:effectLst>
            <a:reflection blurRad="6350" stA="50000" endA="300" endPos="55500" dist="50800" dir="5400000" sy="-100000" algn="bl" rotWithShape="0"/>
          </a:effectLst>
          <a:scene3d>
            <a:camera prst="orthographicFront"/>
            <a:lightRig rig="flat" dir="tl">
              <a:rot lat="0" lon="0" rev="6600000"/>
            </a:lightRig>
          </a:scene3d>
          <a:sp3d>
            <a:bevelT w="101600" prst="riblet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lgerian" pitchFamily="82" charset="0"/>
              </a:rPr>
              <a:t>FACTS</a:t>
            </a:r>
            <a:endParaRPr lang="en-US" sz="9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95600" y="2057400"/>
            <a:ext cx="5181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Cats who can roam freely outdoors the prevalence of </a:t>
            </a:r>
            <a:r>
              <a:rPr lang="en-US" dirty="0" err="1" smtClean="0"/>
              <a:t>FeLV</a:t>
            </a:r>
            <a:r>
              <a:rPr lang="en-US" dirty="0" smtClean="0"/>
              <a:t> as high as 70%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Cats roaming in urban area are exposed to </a:t>
            </a:r>
            <a:r>
              <a:rPr lang="en-US" dirty="0" err="1" smtClean="0"/>
              <a:t>FeLV</a:t>
            </a:r>
            <a:r>
              <a:rPr lang="en-US" dirty="0" smtClean="0"/>
              <a:t> 4% than cats roaming in rural area 6%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50% of </a:t>
            </a:r>
            <a:r>
              <a:rPr lang="en-US" dirty="0" err="1" smtClean="0"/>
              <a:t>virema</a:t>
            </a:r>
            <a:r>
              <a:rPr lang="en-US" dirty="0" smtClean="0"/>
              <a:t> cats die within 1 year of </a:t>
            </a:r>
            <a:r>
              <a:rPr lang="en-US" dirty="0" err="1" smtClean="0"/>
              <a:t>FeLV</a:t>
            </a:r>
            <a:r>
              <a:rPr lang="en-US" dirty="0" smtClean="0"/>
              <a:t> infections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83% of apparently healthy cats with </a:t>
            </a:r>
            <a:r>
              <a:rPr lang="en-US" dirty="0" err="1" smtClean="0"/>
              <a:t>FeLV</a:t>
            </a:r>
            <a:r>
              <a:rPr lang="en-US" dirty="0" smtClean="0"/>
              <a:t> infection will die within 3.5 years of viral detection.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57400" y="0"/>
            <a:ext cx="40655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REFRENCES </a:t>
            </a:r>
            <a:endParaRPr lang="en-U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066800"/>
            <a:ext cx="723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2"/>
              </a:rPr>
              <a:t>WWW.VET.UGA.EDU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3"/>
              </a:rPr>
              <a:t>WWW.IDEXX.COM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4"/>
              </a:rPr>
              <a:t>WWW.VET.COTNELL.EDU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5"/>
              </a:rPr>
              <a:t>WWW.WINNFELINEHEALTH.ORG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6"/>
              </a:rPr>
              <a:t>WWW.ANIMALHEALTHFOUNDATION.NET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dep_2039304-Thought-Bubble---Thinking-Perso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733800" y="0"/>
            <a:ext cx="3581400" cy="32004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0600" y="152400"/>
            <a:ext cx="6019800" cy="609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What is </a:t>
            </a:r>
            <a:r>
              <a:rPr lang="en-US" sz="5400" dirty="0" err="1" smtClean="0">
                <a:latin typeface="Aharoni" pitchFamily="2" charset="-79"/>
                <a:cs typeface="Aharoni" pitchFamily="2" charset="-79"/>
              </a:rPr>
              <a:t>FeLV</a:t>
            </a: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?</a:t>
            </a:r>
            <a:endParaRPr lang="en-US" sz="54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124200"/>
            <a:ext cx="80772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Feline leukemia virus (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FeLV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), is a retrovirus that is associated with both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neoplastic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and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nonneoplastic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(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immnosuppressive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) diseases. The virus does not live more than a few hours outside a cats body unless it is in a moist environment. The virus begins with an acute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virema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followed by an asymptomatic phase.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FeLV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is distributed worldwide.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FeLV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is in the family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Oncovirinae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. Many other diseases are caused by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oncoviruses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including degenerative, proliferative, and feline sarcoma virus.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FeLV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enters the cat’s body though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oronasal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inoculation and travels to the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oropharyngeal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lymph tissue for viral replication.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FeLV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is a  major envelope glycoprotein. protein is used to bind to target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cells.The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virus binds to T lymphocytes.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latin typeface="Aharoni" pitchFamily="2" charset="-79"/>
              <a:cs typeface="Aharoni" pitchFamily="2" charset="-79"/>
            </a:endParaRPr>
          </a:p>
          <a:p>
            <a:endParaRPr lang="en-US" dirty="0" smtClean="0"/>
          </a:p>
          <a:p>
            <a:endParaRPr lang="en-US" dirty="0">
              <a:solidFill>
                <a:srgbClr val="353548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69342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242048" cy="5486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Etiology cont……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7391400" cy="52578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There are 3 main subtypes of </a:t>
            </a:r>
            <a:r>
              <a:rPr lang="en-US" sz="2000" dirty="0" err="1" smtClean="0">
                <a:latin typeface="Arial Black" pitchFamily="34" charset="0"/>
                <a:cs typeface="Aharoni" pitchFamily="2" charset="-79"/>
              </a:rPr>
              <a:t>FeLV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. </a:t>
            </a:r>
            <a:r>
              <a:rPr lang="en-US" sz="2000" dirty="0" err="1" smtClean="0">
                <a:latin typeface="Arial Black" pitchFamily="34" charset="0"/>
                <a:cs typeface="Aharoni" pitchFamily="2" charset="-79"/>
              </a:rPr>
              <a:t>FeLV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-positive cats can be infected with one, two, or all three types: </a:t>
            </a:r>
          </a:p>
          <a:p>
            <a:r>
              <a:rPr lang="en-US" sz="2000" dirty="0" err="1" smtClean="0">
                <a:latin typeface="Arial Black" pitchFamily="34" charset="0"/>
                <a:cs typeface="Aharoni" pitchFamily="2" charset="-79"/>
              </a:rPr>
              <a:t>FeLV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-A occurs in all </a:t>
            </a:r>
            <a:r>
              <a:rPr lang="en-US" sz="2000" dirty="0" err="1" smtClean="0">
                <a:latin typeface="Arial Black" pitchFamily="34" charset="0"/>
                <a:cs typeface="Aharoni" pitchFamily="2" charset="-79"/>
              </a:rPr>
              <a:t>FeLV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-infected cats and is efficiently transmitted among cats. It causes severe </a:t>
            </a:r>
            <a:r>
              <a:rPr lang="en-US" sz="2000" b="1" dirty="0" err="1" smtClean="0">
                <a:latin typeface="Arial Black" pitchFamily="34" charset="0"/>
                <a:cs typeface="Aharoni" pitchFamily="2" charset="-79"/>
              </a:rPr>
              <a:t>immunosuppression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,</a:t>
            </a:r>
          </a:p>
          <a:p>
            <a:r>
              <a:rPr lang="en-US" sz="2000" dirty="0" err="1" smtClean="0">
                <a:latin typeface="Arial Black" pitchFamily="34" charset="0"/>
                <a:cs typeface="Aharoni" pitchFamily="2" charset="-79"/>
              </a:rPr>
              <a:t>FeLV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-B occurs in about 50% of all </a:t>
            </a:r>
            <a:r>
              <a:rPr lang="en-US" sz="2000" dirty="0" err="1" smtClean="0">
                <a:latin typeface="Arial Black" pitchFamily="34" charset="0"/>
                <a:cs typeface="Aharoni" pitchFamily="2" charset="-79"/>
              </a:rPr>
              <a:t>FeLV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-infected cats. </a:t>
            </a:r>
            <a:r>
              <a:rPr lang="en-US" sz="2000" dirty="0" err="1" smtClean="0">
                <a:latin typeface="Arial Black" pitchFamily="34" charset="0"/>
                <a:cs typeface="Aharoni" pitchFamily="2" charset="-79"/>
              </a:rPr>
              <a:t>FeLV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-A &amp; </a:t>
            </a:r>
            <a:r>
              <a:rPr lang="en-US" sz="2000" dirty="0" err="1" smtClean="0">
                <a:latin typeface="Arial Black" pitchFamily="34" charset="0"/>
                <a:cs typeface="Aharoni" pitchFamily="2" charset="-79"/>
              </a:rPr>
              <a:t>FelV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-B together are more frequently associated with </a:t>
            </a:r>
            <a:r>
              <a:rPr lang="en-US" sz="2000" b="1" dirty="0" err="1" smtClean="0">
                <a:latin typeface="Arial Black" pitchFamily="34" charset="0"/>
                <a:cs typeface="Aharoni" pitchFamily="2" charset="-79"/>
              </a:rPr>
              <a:t>neoplastic</a:t>
            </a:r>
            <a:r>
              <a:rPr lang="en-US" sz="2000" b="1" dirty="0" smtClean="0">
                <a:latin typeface="Arial Black" pitchFamily="34" charset="0"/>
                <a:cs typeface="Aharoni" pitchFamily="2" charset="-79"/>
              </a:rPr>
              <a:t> diseases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 more often than in cats infected only with </a:t>
            </a:r>
            <a:r>
              <a:rPr lang="en-US" sz="2000" dirty="0" err="1" smtClean="0">
                <a:latin typeface="Arial Black" pitchFamily="34" charset="0"/>
                <a:cs typeface="Aharoni" pitchFamily="2" charset="-79"/>
              </a:rPr>
              <a:t>FeLV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-A. </a:t>
            </a:r>
          </a:p>
          <a:p>
            <a:r>
              <a:rPr lang="en-US" sz="2000" dirty="0" err="1" smtClean="0">
                <a:latin typeface="Arial Black" pitchFamily="34" charset="0"/>
                <a:cs typeface="Aharoni" pitchFamily="2" charset="-79"/>
              </a:rPr>
              <a:t>FeLV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-C occurs in about 1% of </a:t>
            </a:r>
            <a:r>
              <a:rPr lang="en-US" sz="2000" dirty="0" err="1" smtClean="0">
                <a:latin typeface="Arial Black" pitchFamily="34" charset="0"/>
                <a:cs typeface="Aharoni" pitchFamily="2" charset="-79"/>
              </a:rPr>
              <a:t>FeLV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-infected cats. Is strongly associated with development of </a:t>
            </a:r>
            <a:r>
              <a:rPr lang="en-US" sz="2000" dirty="0" err="1" smtClean="0">
                <a:latin typeface="Arial Black" pitchFamily="34" charset="0"/>
                <a:cs typeface="Aharoni" pitchFamily="2" charset="-79"/>
              </a:rPr>
              <a:t>erythroid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 </a:t>
            </a:r>
            <a:r>
              <a:rPr lang="en-US" sz="2000" dirty="0" err="1" smtClean="0">
                <a:latin typeface="Arial Black" pitchFamily="34" charset="0"/>
                <a:cs typeface="Aharoni" pitchFamily="2" charset="-79"/>
              </a:rPr>
              <a:t>hypoplasia</a:t>
            </a:r>
            <a:r>
              <a:rPr lang="en-US" sz="2000" dirty="0" smtClean="0">
                <a:latin typeface="Arial Black" pitchFamily="34" charset="0"/>
                <a:cs typeface="Aharoni" pitchFamily="2" charset="-79"/>
              </a:rPr>
              <a:t> and severe anemia. </a:t>
            </a:r>
          </a:p>
          <a:p>
            <a:endParaRPr lang="en-US" sz="2000" dirty="0" smtClean="0">
              <a:latin typeface="Cambria" pitchFamily="18" charset="0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0"/>
            <a:ext cx="5562600" cy="76944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HISTORY</a:t>
            </a:r>
            <a:r>
              <a:rPr lang="en-US" sz="24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 </a:t>
            </a:r>
            <a:endParaRPr lang="en-US" sz="2400" b="1" dirty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143000"/>
            <a:ext cx="7315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err="1" smtClean="0"/>
              <a:t>FeLV</a:t>
            </a:r>
            <a:r>
              <a:rPr lang="en-US" dirty="0" smtClean="0"/>
              <a:t> was first discovered by Oswald Jarrett in Scotland in 1964.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Later in 1968 Gordon </a:t>
            </a:r>
            <a:r>
              <a:rPr lang="en-US" dirty="0" err="1" smtClean="0"/>
              <a:t>Theilen</a:t>
            </a:r>
            <a:r>
              <a:rPr lang="en-US" dirty="0" smtClean="0"/>
              <a:t> tested </a:t>
            </a:r>
            <a:r>
              <a:rPr lang="en-US" dirty="0" err="1" smtClean="0"/>
              <a:t>FeLV</a:t>
            </a:r>
            <a:r>
              <a:rPr lang="en-US" dirty="0" smtClean="0"/>
              <a:t> at University of California.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 D.V.M Dr. Hardy suggested that </a:t>
            </a:r>
            <a:r>
              <a:rPr lang="en-US" dirty="0" err="1" smtClean="0"/>
              <a:t>cates</a:t>
            </a:r>
            <a:r>
              <a:rPr lang="en-US" dirty="0" smtClean="0"/>
              <a:t> who had </a:t>
            </a:r>
            <a:r>
              <a:rPr lang="en-US" dirty="0" err="1" smtClean="0"/>
              <a:t>FeLV</a:t>
            </a:r>
            <a:r>
              <a:rPr lang="en-US" dirty="0" smtClean="0"/>
              <a:t> should be euthanized in order to stop the spread, He also suggested the possibility that the virus could cause leukemia in man,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but another D.V.M, Dr. Murray Gardner have ran repeated test which all fail to give any signs of human infection with </a:t>
            </a:r>
            <a:r>
              <a:rPr lang="en-US" dirty="0" err="1" smtClean="0"/>
              <a:t>FeLV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219200"/>
            <a:ext cx="1905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sz="2000" u="sng" dirty="0" smtClean="0">
                <a:solidFill>
                  <a:srgbClr val="3535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Vertically</a:t>
            </a:r>
            <a:r>
              <a:rPr lang="en-US" sz="2000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  </a:t>
            </a:r>
            <a:endParaRPr lang="en-US" sz="2000" dirty="0">
              <a:solidFill>
                <a:srgbClr val="353548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52400"/>
            <a:ext cx="5715000" cy="58477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How </a:t>
            </a:r>
            <a:r>
              <a:rPr lang="en-US" sz="3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FeLV</a:t>
            </a:r>
            <a:r>
              <a:rPr lang="en-US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 pitchFamily="34" charset="0"/>
              </a:rPr>
              <a:t> Transmitted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 flipH="1">
            <a:off x="6400800" y="0"/>
            <a:ext cx="457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Arial Black" pitchFamily="34" charset="0"/>
              </a:rPr>
              <a:t>?</a:t>
            </a:r>
            <a:endParaRPr 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6002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 from an infected mother cat to her kittens, either before they are born  in the uterus or while they are nursing.</a:t>
            </a:r>
            <a:endParaRPr lang="en-US" dirty="0">
              <a:solidFill>
                <a:srgbClr val="353548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886200"/>
            <a:ext cx="236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Horizontally</a:t>
            </a:r>
            <a:endParaRPr lang="en-US" sz="2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28956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haroni" pitchFamily="2" charset="-79"/>
                <a:cs typeface="Aharoni" pitchFamily="2" charset="-79"/>
              </a:rPr>
              <a:t>OR</a:t>
            </a:r>
            <a:endParaRPr lang="en-US" sz="28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4343400"/>
            <a:ext cx="75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Secretions and excretions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Saliva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Urine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Tears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Through fighting, by bites and scratches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Mutual grooming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Although rarely, spread by contaminated food bowls, water bowls, or even litter pans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124200" y="2438400"/>
            <a:ext cx="4996976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381000"/>
            <a:ext cx="3546164" cy="769441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bg2">
                <a:lumMod val="10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solidFill>
                  <a:schemeClr val="bg2">
                    <a:lumMod val="10000"/>
                  </a:schemeClr>
                </a:solidFill>
                <a:latin typeface="Aharoni" pitchFamily="2" charset="-79"/>
                <a:cs typeface="Aharoni" pitchFamily="2" charset="-79"/>
              </a:rPr>
              <a:t>Clinical signs</a:t>
            </a:r>
            <a:endParaRPr lang="en-US" sz="4400" dirty="0">
              <a:solidFill>
                <a:schemeClr val="bg2">
                  <a:lumMod val="1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371600"/>
            <a:ext cx="6553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Loss of appetite, so therefore anorexia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anemia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Persistent diarrhea 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vomiting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weight loss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Poor coat condition 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fever 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Pale gums and other mucus membranes </a:t>
            </a:r>
          </a:p>
          <a:p>
            <a:pPr lvl="1" eaLnBrk="0" hangingPunct="0">
              <a:buFontTx/>
              <a:buChar char="•"/>
            </a:pPr>
            <a:r>
              <a:rPr lang="en-US" dirty="0" err="1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Lymphadenomegaly</a:t>
            </a: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 (enlarges lymph nodes)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Gingivitis (inflammation of the gums)</a:t>
            </a:r>
          </a:p>
          <a:p>
            <a:pPr lvl="1" eaLnBrk="0" hangingPunct="0">
              <a:buFontTx/>
              <a:buChar char="•"/>
            </a:pPr>
            <a:r>
              <a:rPr lang="en-US" dirty="0" err="1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Stomatitis</a:t>
            </a: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 (inflammation of the mouth)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Skin infections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upper respiratory tract 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Conjunctivitis 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Seizures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behavior change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neurological disorders </a:t>
            </a:r>
          </a:p>
          <a:p>
            <a:pPr lvl="1" eaLnBrk="0" hangingPunct="0">
              <a:buFontTx/>
              <a:buChar char="•"/>
            </a:pPr>
            <a:r>
              <a:rPr lang="en-US" dirty="0" err="1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Keratitis</a:t>
            </a: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 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solidFill>
                  <a:srgbClr val="353548"/>
                </a:solidFill>
                <a:latin typeface="Aharoni" pitchFamily="2" charset="-79"/>
                <a:cs typeface="Aharoni" pitchFamily="2" charset="-79"/>
              </a:rPr>
              <a:t>Can even cause abortion</a:t>
            </a:r>
            <a:endParaRPr lang="en-US" dirty="0">
              <a:solidFill>
                <a:srgbClr val="353548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7800" y="228601"/>
            <a:ext cx="5257800" cy="76944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Signalment</a:t>
            </a:r>
            <a:endParaRPr lang="en-US" sz="44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1447801"/>
            <a:ext cx="6629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rgbClr val="353548"/>
                </a:solidFill>
                <a:latin typeface="Verdana" pitchFamily="34" charset="0"/>
              </a:rPr>
              <a:t>FeLV</a:t>
            </a:r>
            <a:r>
              <a:rPr lang="en-US" dirty="0" smtClean="0">
                <a:solidFill>
                  <a:srgbClr val="353548"/>
                </a:solidFill>
                <a:latin typeface="Verdana" pitchFamily="34" charset="0"/>
              </a:rPr>
              <a:t> can affect any age sex or breed of cats</a:t>
            </a:r>
          </a:p>
          <a:p>
            <a:r>
              <a:rPr lang="en-US" dirty="0" smtClean="0">
                <a:solidFill>
                  <a:srgbClr val="353548"/>
                </a:solidFill>
                <a:latin typeface="Verdana" pitchFamily="34" charset="0"/>
              </a:rPr>
              <a:t>Even so, Kittens are at greater risk to exposure and infection than adult cats. </a:t>
            </a:r>
          </a:p>
          <a:p>
            <a:r>
              <a:rPr lang="en-US" dirty="0" smtClean="0">
                <a:solidFill>
                  <a:srgbClr val="353548"/>
                </a:solidFill>
                <a:latin typeface="Verdana" pitchFamily="34" charset="0"/>
              </a:rPr>
              <a:t>Infection rates are at highest in catteries or multi cat households.</a:t>
            </a:r>
          </a:p>
          <a:p>
            <a:r>
              <a:rPr lang="en-US" dirty="0" smtClean="0">
                <a:solidFill>
                  <a:srgbClr val="353548"/>
                </a:solidFill>
                <a:latin typeface="Verdana" pitchFamily="34" charset="0"/>
              </a:rPr>
              <a:t> </a:t>
            </a:r>
          </a:p>
          <a:p>
            <a:endParaRPr lang="en-US" dirty="0" smtClean="0">
              <a:solidFill>
                <a:srgbClr val="353548"/>
              </a:solidFill>
              <a:latin typeface="Verdana" pitchFamily="34" charset="0"/>
            </a:endParaRPr>
          </a:p>
          <a:p>
            <a:endParaRPr lang="en-US" dirty="0">
              <a:solidFill>
                <a:srgbClr val="353548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0" y="152400"/>
            <a:ext cx="49989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Diagnostic Test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028343"/>
            <a:ext cx="6324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53548"/>
                </a:solidFill>
                <a:latin typeface="Verdana" pitchFamily="34" charset="0"/>
              </a:rPr>
              <a:t>. </a:t>
            </a:r>
          </a:p>
          <a:p>
            <a:pPr lvl="1" eaLnBrk="0" hangingPunct="0">
              <a:buFontTx/>
              <a:buChar char="•"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ELISA 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(enzyme-linked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immunosorbent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assay) a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screeningtest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test. it detects both primary and secondary stages of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viremia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. </a:t>
            </a:r>
          </a:p>
          <a:p>
            <a:pPr lvl="1" eaLnBrk="0" hangingPunct="0">
              <a:buFont typeface="Arial" pitchFamily="34" charset="0"/>
              <a:buChar char="•"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IFA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(indirect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immunofluorescent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antibody assay) Test positive. IFA tests detect secondary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viremia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only. </a:t>
            </a:r>
          </a:p>
          <a:p>
            <a:pPr lvl="1" eaLnBrk="0" hangingPunct="0">
              <a:buFontTx/>
              <a:buChar char="•"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Vaccination for 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FeLV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does not affect test results since the tests are for viral antigens, not antibodies </a:t>
            </a:r>
            <a:endParaRPr lang="en-US" dirty="0" smtClean="0">
              <a:solidFill>
                <a:srgbClr val="353548"/>
              </a:solidFill>
              <a:latin typeface="Aharoni" pitchFamily="2" charset="-79"/>
              <a:cs typeface="Aharoni" pitchFamily="2" charset="-79"/>
            </a:endParaRPr>
          </a:p>
          <a:p>
            <a:pPr lvl="1" eaLnBrk="0" hangingPunct="0">
              <a:buFontTx/>
              <a:buChar char="•"/>
            </a:pPr>
            <a:endParaRPr lang="en-US" dirty="0">
              <a:solidFill>
                <a:srgbClr val="353548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098" name="Picture 2" descr="http://www.fdlvet.com/elisa%20tes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914400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645</TotalTime>
  <Words>840</Words>
  <Application>Microsoft Office PowerPoint</Application>
  <PresentationFormat>On-screen Show (4:3)</PresentationFormat>
  <Paragraphs>88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Opulent</vt:lpstr>
      <vt:lpstr>FELINE LEUKEMIA VIRUS (FeLV)</vt:lpstr>
      <vt:lpstr>Slide 2</vt:lpstr>
      <vt:lpstr>Slide 3</vt:lpstr>
      <vt:lpstr>Etiology cont……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FELINE LEUKEMIA VIRUS (FeLV)</dc:title>
  <dc:creator>Campa</dc:creator>
  <cp:lastModifiedBy>Bradford User</cp:lastModifiedBy>
  <cp:revision>86</cp:revision>
  <dcterms:created xsi:type="dcterms:W3CDTF">2011-07-12T22:05:58Z</dcterms:created>
  <dcterms:modified xsi:type="dcterms:W3CDTF">2011-07-18T16:08:08Z</dcterms:modified>
</cp:coreProperties>
</file>